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3"/>
  </p:notesMasterIdLst>
  <p:sldIdLst>
    <p:sldId id="256" r:id="rId2"/>
    <p:sldId id="259" r:id="rId3"/>
    <p:sldId id="262" r:id="rId4"/>
    <p:sldId id="433" r:id="rId5"/>
    <p:sldId id="434" r:id="rId6"/>
    <p:sldId id="430" r:id="rId7"/>
    <p:sldId id="461" r:id="rId8"/>
    <p:sldId id="427" r:id="rId9"/>
    <p:sldId id="435" r:id="rId10"/>
    <p:sldId id="421" r:id="rId11"/>
    <p:sldId id="436" r:id="rId12"/>
    <p:sldId id="437" r:id="rId13"/>
    <p:sldId id="412" r:id="rId14"/>
    <p:sldId id="402" r:id="rId15"/>
    <p:sldId id="391" r:id="rId16"/>
    <p:sldId id="462" r:id="rId17"/>
    <p:sldId id="272" r:id="rId18"/>
    <p:sldId id="438" r:id="rId19"/>
    <p:sldId id="463" r:id="rId20"/>
    <p:sldId id="453" r:id="rId21"/>
    <p:sldId id="290" r:id="rId22"/>
    <p:sldId id="441" r:id="rId23"/>
    <p:sldId id="443" r:id="rId24"/>
    <p:sldId id="442" r:id="rId25"/>
    <p:sldId id="444" r:id="rId26"/>
    <p:sldId id="445" r:id="rId27"/>
    <p:sldId id="446" r:id="rId28"/>
    <p:sldId id="478" r:id="rId29"/>
    <p:sldId id="479" r:id="rId30"/>
    <p:sldId id="325" r:id="rId31"/>
    <p:sldId id="458" r:id="rId32"/>
    <p:sldId id="470" r:id="rId33"/>
    <p:sldId id="460" r:id="rId34"/>
    <p:sldId id="464" r:id="rId35"/>
    <p:sldId id="469" r:id="rId36"/>
    <p:sldId id="468" r:id="rId37"/>
    <p:sldId id="466" r:id="rId38"/>
    <p:sldId id="467" r:id="rId39"/>
    <p:sldId id="471" r:id="rId40"/>
    <p:sldId id="472" r:id="rId41"/>
    <p:sldId id="477" r:id="rId4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4026"/>
    <a:srgbClr val="EF7D1D"/>
    <a:srgbClr val="36544F"/>
    <a:srgbClr val="41719C"/>
    <a:srgbClr val="025249"/>
    <a:srgbClr val="D4EBE9"/>
    <a:srgbClr val="60978F"/>
    <a:srgbClr val="5AB88F"/>
    <a:srgbClr val="E99866"/>
    <a:srgbClr val="57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57"/>
    <p:restoredTop sz="90766" autoAdjust="0"/>
  </p:normalViewPr>
  <p:slideViewPr>
    <p:cSldViewPr snapToGrid="0" snapToObjects="1">
      <p:cViewPr>
        <p:scale>
          <a:sx n="138" d="100"/>
          <a:sy n="138" d="100"/>
        </p:scale>
        <p:origin x="1464" y="14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0.png>
</file>

<file path=ppt/media/image11.png>
</file>

<file path=ppt/media/image13.png>
</file>

<file path=ppt/media/image14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26.10.17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1600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8163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8497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3060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21938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0072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76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90501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37572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1387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Bevor wir uns mit </a:t>
            </a:r>
            <a:r>
              <a:rPr lang="de-DE" dirty="0" err="1" smtClean="0"/>
              <a:t>React</a:t>
            </a:r>
            <a:r>
              <a:rPr lang="de-DE" baseline="0" dirty="0" smtClean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09333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99846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232837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85741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...dieser</a:t>
            </a:r>
            <a:r>
              <a:rPr lang="de-DE" baseline="0" dirty="0" smtClean="0"/>
              <a:t> Aufruf führt dazu, dass die </a:t>
            </a:r>
            <a:r>
              <a:rPr lang="de-DE" baseline="0" dirty="0" err="1" smtClean="0"/>
              <a:t>render</a:t>
            </a:r>
            <a:r>
              <a:rPr lang="de-DE" baseline="0" dirty="0" smtClean="0"/>
              <a:t>-Methode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neu aufgerufen wird.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6947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30859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01825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5329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642395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51679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1268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Bevor wir uns mit </a:t>
            </a:r>
            <a:r>
              <a:rPr lang="de-DE" dirty="0" err="1" smtClean="0"/>
              <a:t>React</a:t>
            </a:r>
            <a:r>
              <a:rPr lang="de-DE" baseline="0" dirty="0" smtClean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105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47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5886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6387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86834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8445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8487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" TargetMode="External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smtClean="0">
                <a:solidFill>
                  <a:srgbClr val="D4EBE9"/>
                </a:solidFill>
              </a:rPr>
              <a:t>OOSE Hamburg | Oktober 2017 | @</a:t>
            </a:r>
            <a:r>
              <a:rPr lang="de-DE" sz="1400" spc="80" dirty="0" err="1" smtClean="0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705893" y="1537033"/>
            <a:ext cx="7463903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7811">
            <a:off x="8048917" y="2327739"/>
            <a:ext cx="1117578" cy="99428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868697" y="1311991"/>
            <a:ext cx="45079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</a:t>
            </a:r>
            <a:r>
              <a:rPr lang="de-DE" sz="1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HARTMANN </a:t>
            </a:r>
            <a:r>
              <a:rPr lang="de-DE" sz="1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| HTTPS://NILSHARTMANN.NET</a:t>
            </a:r>
          </a:p>
        </p:txBody>
      </p:sp>
      <p:sp>
        <p:nvSpPr>
          <p:cNvPr id="8" name="Rechteck 7"/>
          <p:cNvSpPr/>
          <p:nvPr/>
        </p:nvSpPr>
        <p:spPr>
          <a:xfrm>
            <a:off x="4992670" y="4248416"/>
            <a:ext cx="3107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 smtClean="0">
                <a:solidFill>
                  <a:srgbClr val="025249"/>
                </a:solidFill>
              </a:rPr>
              <a:t>Slides</a:t>
            </a:r>
            <a:r>
              <a:rPr lang="de-DE" b="1" dirty="0">
                <a:solidFill>
                  <a:srgbClr val="025249"/>
                </a:solidFill>
              </a:rPr>
              <a:t>: http://</a:t>
            </a:r>
            <a:r>
              <a:rPr lang="de-DE" b="1" dirty="0" err="1" smtClean="0">
                <a:solidFill>
                  <a:srgbClr val="025249"/>
                </a:solidFill>
              </a:rPr>
              <a:t>bit.ly</a:t>
            </a:r>
            <a:r>
              <a:rPr lang="de-DE" b="1" dirty="0" smtClean="0">
                <a:solidFill>
                  <a:srgbClr val="025249"/>
                </a:solidFill>
              </a:rPr>
              <a:t>/</a:t>
            </a:r>
            <a:r>
              <a:rPr lang="de-DE" b="1" dirty="0" err="1" smtClean="0">
                <a:solidFill>
                  <a:srgbClr val="025249"/>
                </a:solidFill>
              </a:rPr>
              <a:t>oose-react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868697" y="1599029"/>
            <a:ext cx="8545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SINGLE-PAGE-ANWENDUNGEN MIT</a:t>
            </a:r>
            <a:endParaRPr lang="de-DE" sz="36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Rückblick: Klassische Web Anwendung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685705" y="5190186"/>
            <a:ext cx="34870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Technologie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JSP,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Thymeleaf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JSF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jQuery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4304668" y="1504138"/>
            <a:ext cx="521281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Klassische Web Anwendung: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Bekannte Technologie und Sprache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Kleinere Erweiterungen per JS/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jQuery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"SPA light"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...aber problematisch: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Lange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round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-trips durch Server Aufrufe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Benutzer-Interaktion schwierig (ohne JavaScript)...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...deswegen wird JavaScript "dazu gehackt"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Wartungshölle: welcher Code ist wo?	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766" y="1504138"/>
            <a:ext cx="3704380" cy="351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04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Single-Page-</a:t>
            </a:r>
            <a:r>
              <a:rPr lang="de-DE" dirty="0" err="1" smtClean="0"/>
              <a:t>Application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6345868" y="5190186"/>
            <a:ext cx="30547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Technologie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REST API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Angular,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685705" y="5190186"/>
            <a:ext cx="34870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Technologie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JSP,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Thymeleaf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JSF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jQuery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Pfeil nach rechts 15"/>
          <p:cNvSpPr/>
          <p:nvPr/>
        </p:nvSpPr>
        <p:spPr>
          <a:xfrm>
            <a:off x="4169339" y="2975021"/>
            <a:ext cx="1777284" cy="386366"/>
          </a:xfrm>
          <a:prstGeom prst="rightArrow">
            <a:avLst/>
          </a:prstGeom>
          <a:solidFill>
            <a:srgbClr val="C14026"/>
          </a:solidFill>
          <a:ln>
            <a:solidFill>
              <a:srgbClr val="C140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C14026"/>
              </a:solidFill>
            </a:endParaRP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766" y="1504138"/>
            <a:ext cx="3704380" cy="3511207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816" y="1504138"/>
            <a:ext cx="3384254" cy="356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4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90223"/>
          </a:xfrm>
        </p:spPr>
        <p:txBody>
          <a:bodyPr/>
          <a:lstStyle/>
          <a:p>
            <a:r>
              <a:rPr lang="de-DE" dirty="0" smtClean="0"/>
              <a:t>Single-Page-</a:t>
            </a:r>
            <a:r>
              <a:rPr lang="de-DE" dirty="0" err="1" smtClean="0"/>
              <a:t>Application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6345868" y="5190186"/>
            <a:ext cx="30547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Technologie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REST API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Angular,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544035" y="1479725"/>
            <a:ext cx="489084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Single-Page-Anwendung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Ermöglicht UI/UX wie auf dem Desktop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sogar offline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 können im Browser (zwischen) gespeichert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JavaScript "first-class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citizen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Klare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Trennung der Verantwortlichkeiten nach Client und Server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Entwicklung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 / für den 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Browser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Keine unnötigen Abstraktionen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816" y="1504138"/>
            <a:ext cx="3384254" cy="356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"A 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 LIBRARY FOR BUILDING </a:t>
            </a:r>
            <a:r>
              <a:rPr lang="de-DE" sz="3900" b="1" dirty="0">
                <a:solidFill>
                  <a:schemeClr val="accent2">
                    <a:lumMod val="75000"/>
                  </a:schemeClr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 </a:t>
            </a:r>
            <a:r>
              <a:rPr lang="de-DE" sz="3900" b="1" dirty="0" smtClean="0">
                <a:solidFill>
                  <a:schemeClr val="accent2">
                    <a:lumMod val="75000"/>
                  </a:schemeClr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INTERFACES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744309" y="2943698"/>
            <a:ext cx="6452407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https</a:t>
            </a:r>
            <a:r>
              <a:rPr lang="de-DE" spc="100" dirty="0" smtClean="0"/>
              <a:t>://</a:t>
            </a:r>
            <a:r>
              <a:rPr lang="de-DE" spc="100" smtClean="0"/>
              <a:t>reactjs.org/</a:t>
            </a:r>
            <a:endParaRPr lang="de-DE" spc="100" dirty="0"/>
          </a:p>
        </p:txBody>
      </p:sp>
    </p:spTree>
    <p:extLst>
      <p:ext uri="{BB962C8B-B14F-4D97-AF65-F5344CB8AC3E}">
        <p14:creationId xmlns:p14="http://schemas.microsoft.com/office/powerpoint/2010/main" val="166873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Greeting</a:t>
            </a:r>
            <a:r>
              <a:rPr lang="de-DE" dirty="0" smtClean="0"/>
              <a:t> App: Komponenten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15" y="528299"/>
            <a:ext cx="8537771" cy="499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2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12879" y="5827376"/>
            <a:ext cx="58856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smtClean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Grafik Inspiriert von: https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://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pbs.twimg.com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media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DCXJ_tjXoAAoBbu.jpg</a:t>
            </a:r>
            <a:endParaRPr lang="de-DE" sz="100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Separation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concerns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 in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75243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Klassische Aufteilung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95004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Aufteilung in Komponenten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11" name="Bild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89" y="1727605"/>
            <a:ext cx="8905601" cy="4018207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54546" y="3801104"/>
            <a:ext cx="9414457" cy="88316"/>
          </a:xfrm>
          <a:prstGeom prst="rect">
            <a:avLst/>
          </a:prstGeom>
          <a:solidFill>
            <a:schemeClr val="accent2"/>
          </a:solidFill>
          <a:ln w="63500">
            <a:solidFill>
              <a:srgbClr val="D4EB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5360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 Komponenten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291026" y="1164134"/>
            <a:ext cx="540143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-Komponenten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bestehen aus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Logik und UI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deklarativ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keine </a:t>
            </a:r>
            <a:r>
              <a:rPr lang="de-DE" sz="28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Templatesprache</a:t>
            </a:r>
            <a:endParaRPr lang="de-DE" sz="28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immer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komplett gerendert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können auf dem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Server gerendert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(„universal </a:t>
            </a:r>
            <a:r>
              <a:rPr lang="de-DE" sz="28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webapps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“)</a:t>
            </a:r>
          </a:p>
          <a:p>
            <a:pPr marL="285750" indent="-285750">
              <a:buFontTx/>
              <a:buChar char="-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 rotWithShape="1">
          <a:blip r:embed="rId3"/>
          <a:srcRect l="62140"/>
          <a:stretch/>
        </p:blipFill>
        <p:spPr>
          <a:xfrm>
            <a:off x="5911403" y="1727605"/>
            <a:ext cx="3371687" cy="4018207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5788800" y="3801104"/>
            <a:ext cx="3780000" cy="88316"/>
          </a:xfrm>
          <a:prstGeom prst="rect">
            <a:avLst/>
          </a:prstGeom>
          <a:solidFill>
            <a:schemeClr val="accent2"/>
          </a:solidFill>
          <a:ln w="63500">
            <a:solidFill>
              <a:srgbClr val="D4EB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0189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einfache </a:t>
            </a:r>
            <a:r>
              <a:rPr lang="de-DE" dirty="0" err="1" smtClean="0"/>
              <a:t>React</a:t>
            </a:r>
            <a:r>
              <a:rPr lang="de-DE" dirty="0" smtClean="0"/>
              <a:t> Komponente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103155" y="6030119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2154875" y="3195802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total}) {</a:t>
            </a:r>
          </a:p>
          <a:p>
            <a:r>
              <a:rPr lang="de-DE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total ?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</a:t>
            </a:r>
            <a:r>
              <a:rPr lang="de-DE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all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</a:t>
            </a:r>
            <a:r>
              <a:rPr lang="de-DE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</a:t>
            </a:r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</a:t>
            </a:r>
            <a:r>
              <a:rPr lang="de-DE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</a:t>
            </a:r>
            <a:r>
              <a:rPr lang="de-DE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2154875" y="6016331"/>
            <a:ext cx="60146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={3} total={11}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/&gt;</a:t>
            </a:r>
          </a:p>
        </p:txBody>
      </p:sp>
      <p:sp>
        <p:nvSpPr>
          <p:cNvPr id="9" name="Rechteck 8"/>
          <p:cNvSpPr/>
          <p:nvPr/>
        </p:nvSpPr>
        <p:spPr>
          <a:xfrm>
            <a:off x="103155" y="3195802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Counter.js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1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Applikationen werden aggregiert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163651" y="1230825"/>
            <a:ext cx="646519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'./Counter'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dirty="0" err="1" smtClean="0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 smtClean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</a:t>
            </a:r>
            <a:r>
              <a:rPr lang="de-DE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dirty="0" err="1" smtClean="0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 smtClean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Chart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'./Chart'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/>
            </a:r>
            <a:b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</a:br>
            <a:r>
              <a:rPr lang="de-DE" dirty="0" err="1" smtClean="0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 smtClean="0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smtClean="0">
                <a:solidFill>
                  <a:srgbClr val="3F831E"/>
                </a:solidFill>
                <a:latin typeface="Source Code Pro" charset="0"/>
                <a:ea typeface="Source Code Pro" charset="0"/>
                <a:cs typeface="Source Code Pro" charset="0"/>
              </a:rPr>
              <a:t>Layout</a:t>
            </a:r>
            <a:r>
              <a:rPr lang="de-DE" dirty="0" smtClean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  <a:endParaRPr lang="de-DE" dirty="0">
              <a:solidFill>
                <a:srgbClr val="1A1A1A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dirty="0" smtClean="0">
                <a:solidFill>
                  <a:srgbClr val="398BC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	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="Main"&gt;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="Title"&gt;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filtered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={3} total={11}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Left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Right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&lt;Chart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&lt;/div&gt;</a:t>
            </a:r>
          </a:p>
          <a:p>
            <a:r>
              <a:rPr lang="de-DE" dirty="0" smtClean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dirty="0">
              <a:solidFill>
                <a:srgbClr val="1A1A1A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103155" y="2281402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Layout.js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2724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einbinden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1183675"/>
            <a:ext cx="6147787" cy="1938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html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&gt;. . .&lt;/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body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&lt;div </a:t>
            </a:r>
            <a:r>
              <a:rPr lang="de-DE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id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mount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"&gt;&lt;/div&gt;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body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script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src</a:t>
            </a:r>
            <a:r>
              <a:rPr lang="de-DE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dist</a:t>
            </a:r>
            <a:r>
              <a:rPr lang="de-DE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app.js</a:t>
            </a:r>
            <a:r>
              <a:rPr lang="de-DE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script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html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</p:txBody>
      </p:sp>
      <p:sp>
        <p:nvSpPr>
          <p:cNvPr id="7" name="Rechteck 6"/>
          <p:cNvSpPr/>
          <p:nvPr/>
        </p:nvSpPr>
        <p:spPr>
          <a:xfrm>
            <a:off x="103155" y="1183675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index.html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2987406" y="4068543"/>
            <a:ext cx="6147787" cy="24929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ReactDOM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-dom';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Layout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'./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Layout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';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ReactDOM.render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&lt;Layout /&gt;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document.getElementById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mount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')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</p:txBody>
      </p:sp>
      <p:sp>
        <p:nvSpPr>
          <p:cNvPr id="9" name="Rechteck 8"/>
          <p:cNvSpPr/>
          <p:nvPr/>
        </p:nvSpPr>
        <p:spPr>
          <a:xfrm>
            <a:off x="103155" y="4068543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8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68134" y="420867"/>
            <a:ext cx="416973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Java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und Workshops</a:t>
            </a:r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3558" y="2869681"/>
            <a:ext cx="1916330" cy="2784412"/>
          </a:xfrm>
          <a:prstGeom prst="rect">
            <a:avLst/>
          </a:prstGeom>
          <a:ln>
            <a:solidFill>
              <a:srgbClr val="36544F"/>
            </a:solidFill>
          </a:ln>
          <a:effectLst>
            <a:outerShdw blurRad="50800" dist="88900" dir="2700000" algn="tl" rotWithShape="0">
              <a:srgbClr val="025249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06333" y="2943698"/>
            <a:ext cx="6093335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9419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100" dirty="0"/>
          </a:p>
        </p:txBody>
      </p:sp>
    </p:spTree>
    <p:extLst>
      <p:ext uri="{BB962C8B-B14F-4D97-AF65-F5344CB8AC3E}">
        <p14:creationId xmlns:p14="http://schemas.microsoft.com/office/powerpoint/2010/main" val="202249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-133339" y="3576800"/>
            <a:ext cx="1919567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smtClean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GreetingDetail</a:t>
            </a:r>
            <a:endParaRPr lang="de-DE" sz="160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867437" y="3712082"/>
            <a:ext cx="576819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2444256" y="2636421"/>
            <a:ext cx="0" cy="2275145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5106340" y="1925448"/>
            <a:ext cx="1886011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Interner Zustand!</a:t>
            </a:r>
          </a:p>
        </p:txBody>
      </p:sp>
      <p:cxnSp>
        <p:nvCxnSpPr>
          <p:cNvPr id="18" name="Gerade Verbindung 10"/>
          <p:cNvCxnSpPr/>
          <p:nvPr/>
        </p:nvCxnSpPr>
        <p:spPr>
          <a:xfrm flipH="1" flipV="1">
            <a:off x="2444256" y="2630180"/>
            <a:ext cx="2560423" cy="12482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2444256" y="4911566"/>
            <a:ext cx="2560422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151" y="2625567"/>
            <a:ext cx="4292600" cy="22860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5142152" y="4159875"/>
            <a:ext cx="4292600" cy="751691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5142151" y="2625567"/>
            <a:ext cx="4292600" cy="2285999"/>
          </a:xfrm>
          <a:prstGeom prst="rect">
            <a:avLst/>
          </a:prstGeom>
          <a:noFill/>
          <a:ln>
            <a:solidFill>
              <a:srgbClr val="025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/>
          <p:cNvSpPr/>
          <p:nvPr/>
        </p:nvSpPr>
        <p:spPr>
          <a:xfrm>
            <a:off x="5311766" y="2796918"/>
            <a:ext cx="651153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22" name="Rechteck 21"/>
          <p:cNvSpPr/>
          <p:nvPr/>
        </p:nvSpPr>
        <p:spPr>
          <a:xfrm>
            <a:off x="5286008" y="3582923"/>
            <a:ext cx="792820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28" name="Gerader Verbinder 21"/>
          <p:cNvCxnSpPr/>
          <p:nvPr/>
        </p:nvCxnSpPr>
        <p:spPr>
          <a:xfrm flipH="1" flipV="1">
            <a:off x="5682417" y="2242392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/>
          <p:cNvCxnSpPr/>
          <p:nvPr/>
        </p:nvCxnSpPr>
        <p:spPr>
          <a:xfrm flipV="1">
            <a:off x="6054369" y="2226352"/>
            <a:ext cx="1" cy="135657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Inhaltsplatzhalter 6"/>
          <p:cNvSpPr txBox="1">
            <a:spLocks/>
          </p:cNvSpPr>
          <p:nvPr/>
        </p:nvSpPr>
        <p:spPr>
          <a:xfrm>
            <a:off x="3230430" y="2800828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0" name="Gerade Verbindung 10"/>
          <p:cNvCxnSpPr/>
          <p:nvPr/>
        </p:nvCxnSpPr>
        <p:spPr>
          <a:xfrm flipV="1">
            <a:off x="4869167" y="2756068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10"/>
          <p:cNvCxnSpPr/>
          <p:nvPr/>
        </p:nvCxnSpPr>
        <p:spPr>
          <a:xfrm>
            <a:off x="4584879" y="2956547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10"/>
          <p:cNvCxnSpPr/>
          <p:nvPr/>
        </p:nvCxnSpPr>
        <p:spPr>
          <a:xfrm>
            <a:off x="4869167" y="2756068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10"/>
          <p:cNvCxnSpPr/>
          <p:nvPr/>
        </p:nvCxnSpPr>
        <p:spPr>
          <a:xfrm>
            <a:off x="4869167" y="3157026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Inhaltsplatzhalter 6"/>
          <p:cNvSpPr txBox="1">
            <a:spLocks/>
          </p:cNvSpPr>
          <p:nvPr/>
        </p:nvSpPr>
        <p:spPr>
          <a:xfrm>
            <a:off x="3228469" y="3582923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5" name="Gerade Verbindung 10"/>
          <p:cNvCxnSpPr/>
          <p:nvPr/>
        </p:nvCxnSpPr>
        <p:spPr>
          <a:xfrm flipV="1">
            <a:off x="4867206" y="3538163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10"/>
          <p:cNvCxnSpPr/>
          <p:nvPr/>
        </p:nvCxnSpPr>
        <p:spPr>
          <a:xfrm>
            <a:off x="4582918" y="3738642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10"/>
          <p:cNvCxnSpPr/>
          <p:nvPr/>
        </p:nvCxnSpPr>
        <p:spPr>
          <a:xfrm>
            <a:off x="4867206" y="3538163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10"/>
          <p:cNvCxnSpPr/>
          <p:nvPr/>
        </p:nvCxnSpPr>
        <p:spPr>
          <a:xfrm>
            <a:off x="4867206" y="3939121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20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Zustand: Eingabefeld</a:t>
            </a:r>
            <a:endParaRPr lang="de-DE" dirty="0"/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value={</a:t>
            </a:r>
            <a:r>
              <a:rPr lang="en-US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state</a:t>
            </a:r>
            <a:r>
              <a:rPr lang="en-US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.greeting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.../&gt;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Rechteck 17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88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Zustand: Eingabefeld</a:t>
            </a:r>
            <a:endParaRPr lang="de-DE" dirty="0"/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this.state.greeting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this.onGreetingChange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)}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.../&gt;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onGreetingChange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newGreeting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 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714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Zustand: Eingabefeld</a:t>
            </a:r>
            <a:endParaRPr lang="de-DE" dirty="0"/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this.state.greeting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this.onGreetingChange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.../&gt;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onGreetingChange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newGreeting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({greeting: </a:t>
            </a:r>
            <a:r>
              <a:rPr lang="en-US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newGreeting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  <a:endParaRPr lang="en-US" sz="1463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Rechteck 15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112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Zustand: Eingabefeld</a:t>
            </a:r>
            <a:endParaRPr lang="de-DE" dirty="0"/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this.state.greeting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this.onGreetingChange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.../&gt;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onGreetingChange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newGreeting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({greeting: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newGreeting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cxnSp>
        <p:nvCxnSpPr>
          <p:cNvPr id="38" name="Gerade Verbindung 37"/>
          <p:cNvCxnSpPr/>
          <p:nvPr/>
        </p:nvCxnSpPr>
        <p:spPr>
          <a:xfrm>
            <a:off x="8063484" y="5594907"/>
            <a:ext cx="1557719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>
          <a:xfrm>
            <a:off x="9621203" y="2724757"/>
            <a:ext cx="0" cy="287015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/>
          <p:cNvCxnSpPr/>
          <p:nvPr/>
        </p:nvCxnSpPr>
        <p:spPr>
          <a:xfrm>
            <a:off x="5655088" y="2713982"/>
            <a:ext cx="3966115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hteck 47"/>
          <p:cNvSpPr/>
          <p:nvPr/>
        </p:nvSpPr>
        <p:spPr>
          <a:xfrm>
            <a:off x="8192262" y="257644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</a:p>
        </p:txBody>
      </p:sp>
      <p:cxnSp>
        <p:nvCxnSpPr>
          <p:cNvPr id="22" name="Gerade Verbindung 21"/>
          <p:cNvCxnSpPr/>
          <p:nvPr/>
        </p:nvCxnSpPr>
        <p:spPr>
          <a:xfrm>
            <a:off x="5655088" y="3953986"/>
            <a:ext cx="0" cy="1166654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hteck 23"/>
          <p:cNvSpPr/>
          <p:nvPr/>
        </p:nvSpPr>
        <p:spPr>
          <a:xfrm>
            <a:off x="5075158" y="429399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  <a:endParaRPr lang="de-DE" sz="13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22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: Uni </a:t>
            </a:r>
            <a:r>
              <a:rPr lang="de-DE" dirty="0" err="1" smtClean="0"/>
              <a:t>directional</a:t>
            </a:r>
            <a:r>
              <a:rPr lang="de-DE" dirty="0" smtClean="0"/>
              <a:t> </a:t>
            </a:r>
            <a:r>
              <a:rPr lang="de-DE" dirty="0" err="1" smtClean="0"/>
              <a:t>dataflow</a:t>
            </a:r>
            <a:endParaRPr lang="de-DE" dirty="0"/>
          </a:p>
        </p:txBody>
      </p:sp>
      <p:sp>
        <p:nvSpPr>
          <p:cNvPr id="2" name="Rechteck 1"/>
          <p:cNvSpPr/>
          <p:nvPr/>
        </p:nvSpPr>
        <p:spPr>
          <a:xfrm>
            <a:off x="838200" y="914043"/>
            <a:ext cx="89789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PasswordForm</a:t>
            </a:r>
            <a:r>
              <a:rPr lang="de-DE" sz="1400" dirty="0">
                <a:solidFill>
                  <a:srgbClr val="57A2C5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 </a:t>
            </a:r>
            <a:r>
              <a:rPr lang="de-DE" sz="14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 }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 . .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render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()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this.checkPassword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. . .;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0;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type='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 =&gt; 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this.onPasswordChange</a:t>
            </a:r>
            <a:r>
              <a:rPr lang="de-DE" sz="1400" b="1" dirty="0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event.target.value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)}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CheckLabelList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&gt; 0 ?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='Label'&gt;{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: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 Label-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success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'&gt;All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!&lt;/div&gt;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}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Button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='Set Password'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enabled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&lt;/div&gt;;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4" name="Rechteck 3"/>
          <p:cNvSpPr/>
          <p:nvPr/>
        </p:nvSpPr>
        <p:spPr>
          <a:xfrm>
            <a:off x="838200" y="914043"/>
            <a:ext cx="8394700" cy="5693866"/>
          </a:xfrm>
          <a:prstGeom prst="rect">
            <a:avLst/>
          </a:prstGeom>
          <a:solidFill>
            <a:srgbClr val="D4EBE9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938" y="1091842"/>
            <a:ext cx="7164512" cy="4813657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0" y="6134100"/>
            <a:ext cx="990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 smtClean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RESPOND TO EVENTS &amp; RENDER UI</a:t>
            </a:r>
            <a:endParaRPr lang="de-DE" sz="2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905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Rendering von Komponenten</a:t>
            </a:r>
            <a:endParaRPr lang="de-DE" dirty="0"/>
          </a:p>
        </p:txBody>
      </p:sp>
      <p:sp>
        <p:nvSpPr>
          <p:cNvPr id="29" name="Textfeld 28"/>
          <p:cNvSpPr txBox="1"/>
          <p:nvPr/>
        </p:nvSpPr>
        <p:spPr>
          <a:xfrm>
            <a:off x="959151" y="3061147"/>
            <a:ext cx="8391822" cy="32501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</a:t>
            </a:r>
            <a:r>
              <a:rPr lang="en-US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r>
              <a:rPr lang="en-US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en-US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600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en-US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= !(</a:t>
            </a:r>
            <a:r>
              <a:rPr lang="en-US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600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state</a:t>
            </a:r>
            <a:r>
              <a:rPr lang="en-US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.name</a:t>
            </a:r>
            <a:r>
              <a:rPr lang="en-US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&amp;&amp; </a:t>
            </a:r>
            <a:r>
              <a:rPr lang="en-US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600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state</a:t>
            </a:r>
            <a:r>
              <a:rPr lang="en-US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.greeting</a:t>
            </a:r>
            <a:r>
              <a:rPr lang="en-US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</a:t>
            </a:r>
            <a:r>
              <a:rPr lang="en-US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input ... /&gt;</a:t>
            </a: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 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.../&gt;</a:t>
            </a:r>
          </a:p>
          <a:p>
            <a:pPr>
              <a:lnSpc>
                <a:spcPct val="120000"/>
              </a:lnSpc>
            </a:pP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de-DE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button</a:t>
            </a:r>
            <a:r>
              <a:rPr lang="de-DE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disabled</a:t>
            </a:r>
            <a:r>
              <a:rPr lang="de-DE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de-DE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}&gt;Save&lt;/</a:t>
            </a:r>
            <a:r>
              <a:rPr lang="de-DE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button</a:t>
            </a:r>
            <a:r>
              <a:rPr lang="de-DE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6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grpSp>
        <p:nvGrpSpPr>
          <p:cNvPr id="7" name="Gruppierung 6"/>
          <p:cNvGrpSpPr/>
          <p:nvPr/>
        </p:nvGrpSpPr>
        <p:grpSpPr>
          <a:xfrm>
            <a:off x="6142054" y="1070712"/>
            <a:ext cx="3222058" cy="1405521"/>
            <a:chOff x="748018" y="2606968"/>
            <a:chExt cx="3222058" cy="1405521"/>
          </a:xfrm>
        </p:grpSpPr>
        <p:grpSp>
          <p:nvGrpSpPr>
            <p:cNvPr id="4" name="Gruppierung 3"/>
            <p:cNvGrpSpPr/>
            <p:nvPr/>
          </p:nvGrpSpPr>
          <p:grpSpPr>
            <a:xfrm>
              <a:off x="748018" y="2606968"/>
              <a:ext cx="2639256" cy="1405521"/>
              <a:chOff x="7280044" y="912677"/>
              <a:chExt cx="3142964" cy="1673768"/>
            </a:xfrm>
          </p:grpSpPr>
          <p:pic>
            <p:nvPicPr>
              <p:cNvPr id="21" name="Bild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80044" y="912677"/>
                <a:ext cx="3142964" cy="1673768"/>
              </a:xfrm>
              <a:prstGeom prst="rect">
                <a:avLst/>
              </a:prstGeom>
            </p:spPr>
          </p:pic>
          <p:sp>
            <p:nvSpPr>
              <p:cNvPr id="27" name="Rechteck 26"/>
              <p:cNvSpPr/>
              <p:nvPr/>
            </p:nvSpPr>
            <p:spPr>
              <a:xfrm>
                <a:off x="7280044" y="912677"/>
                <a:ext cx="3142964" cy="1673767"/>
              </a:xfrm>
              <a:prstGeom prst="rect">
                <a:avLst/>
              </a:prstGeom>
              <a:noFill/>
              <a:ln>
                <a:solidFill>
                  <a:srgbClr val="02524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" name="Gruppierung 5"/>
            <p:cNvGrpSpPr/>
            <p:nvPr/>
          </p:nvGrpSpPr>
          <p:grpSpPr>
            <a:xfrm>
              <a:off x="3524259" y="2796626"/>
              <a:ext cx="445817" cy="1026204"/>
              <a:chOff x="3524259" y="2796626"/>
              <a:chExt cx="445817" cy="1026204"/>
            </a:xfrm>
          </p:grpSpPr>
          <p:cxnSp>
            <p:nvCxnSpPr>
              <p:cNvPr id="45" name="Gerade Verbindung 10"/>
              <p:cNvCxnSpPr/>
              <p:nvPr/>
            </p:nvCxnSpPr>
            <p:spPr>
              <a:xfrm flipV="1">
                <a:off x="3967478" y="2796626"/>
                <a:ext cx="0" cy="1010897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 Verbindung 10"/>
              <p:cNvCxnSpPr/>
              <p:nvPr/>
            </p:nvCxnSpPr>
            <p:spPr>
              <a:xfrm flipH="1" flipV="1">
                <a:off x="3524259" y="2796626"/>
                <a:ext cx="445817" cy="1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 Verbindung 10"/>
              <p:cNvCxnSpPr/>
              <p:nvPr/>
            </p:nvCxnSpPr>
            <p:spPr>
              <a:xfrm flipH="1">
                <a:off x="3524259" y="3309728"/>
                <a:ext cx="432680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10"/>
              <p:cNvCxnSpPr/>
              <p:nvPr/>
            </p:nvCxnSpPr>
            <p:spPr>
              <a:xfrm flipH="1">
                <a:off x="3524259" y="3822830"/>
                <a:ext cx="432678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  <a:headEnd type="none" w="lg" len="lg"/>
                <a:tailEnd type="triangl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Rechteck 12"/>
          <p:cNvSpPr/>
          <p:nvPr/>
        </p:nvSpPr>
        <p:spPr>
          <a:xfrm>
            <a:off x="277091" y="932092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Gerendert wird immer die </a:t>
            </a: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ganze</a:t>
            </a:r>
            <a:r>
              <a:rPr lang="de-DE" sz="20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Inklusive aller Unterkomponenten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Zustandsänderung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Vermeidet Inkonsistenzen</a:t>
            </a:r>
          </a:p>
        </p:txBody>
      </p:sp>
    </p:spTree>
    <p:extLst>
      <p:ext uri="{BB962C8B-B14F-4D97-AF65-F5344CB8AC3E}">
        <p14:creationId xmlns:p14="http://schemas.microsoft.com/office/powerpoint/2010/main" val="40949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Daten vom Server laden</a:t>
            </a:r>
            <a:endParaRPr lang="de-DE" dirty="0"/>
          </a:p>
        </p:txBody>
      </p:sp>
      <p:sp>
        <p:nvSpPr>
          <p:cNvPr id="29" name="Textfeld 28"/>
          <p:cNvSpPr txBox="1"/>
          <p:nvPr/>
        </p:nvSpPr>
        <p:spPr>
          <a:xfrm>
            <a:off x="1393133" y="1437049"/>
            <a:ext cx="8512867" cy="48624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lass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GreetingController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// </a:t>
            </a:r>
            <a:r>
              <a:rPr lang="de-DE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1.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Komponente wurde im DOM gerendert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mr-IN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async</a:t>
            </a:r>
            <a:r>
              <a:rPr lang="mr-IN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componentDidMount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mr-IN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mr-IN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mr-IN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response</a:t>
            </a:r>
            <a:r>
              <a:rPr lang="mr-IN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mr-IN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await</a:t>
            </a:r>
            <a:r>
              <a:rPr lang="mr-IN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mr-IN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fetch</a:t>
            </a:r>
            <a:r>
              <a:rPr lang="mr-IN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"/</a:t>
            </a:r>
            <a:r>
              <a:rPr lang="de-DE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api</a:t>
            </a:r>
            <a:r>
              <a:rPr lang="de-DE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"</a:t>
            </a:r>
            <a:r>
              <a:rPr lang="mr-IN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</a:t>
            </a:r>
            <a:r>
              <a:rPr lang="mr-IN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  <a:endParaRPr lang="de-DE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mr-IN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mr-IN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greetingsAsJson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mr-IN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 </a:t>
            </a:r>
            <a:r>
              <a:rPr lang="mr-IN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await</a:t>
            </a:r>
            <a:r>
              <a:rPr lang="mr-IN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mr-IN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response.json</a:t>
            </a:r>
            <a:r>
              <a:rPr lang="mr-IN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();</a:t>
            </a:r>
            <a:endParaRPr lang="de-DE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// </a:t>
            </a:r>
            <a:r>
              <a:rPr lang="de-DE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2.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Daten sind geladen =&gt; State setzen =&gt; neu rendern</a:t>
            </a:r>
            <a:r>
              <a:rPr lang="mr-IN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endParaRPr lang="de-DE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mr-IN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mr-IN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mr-IN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mr-IN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mr-IN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greetingsAsJson</a:t>
            </a:r>
            <a:r>
              <a:rPr lang="de-DE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mr-IN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  <a:endParaRPr lang="de-DE" sz="1463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render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 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// </a:t>
            </a:r>
            <a:r>
              <a:rPr lang="de-DE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3.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Daten anzeigen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de-DE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state</a:t>
            </a:r>
            <a:r>
              <a:rPr lang="de-DE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.greetings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0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Routing und </a:t>
            </a:r>
            <a:r>
              <a:rPr lang="de-DE" dirty="0" err="1" smtClean="0"/>
              <a:t>Deep</a:t>
            </a:r>
            <a:r>
              <a:rPr lang="de-DE" dirty="0" smtClean="0"/>
              <a:t> Links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271529" y="1192350"/>
            <a:ext cx="9362941" cy="51326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GreetingDisplay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GreetingDisplay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NotFound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NotFound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HashRouter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Router, Route, Switch}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-router-dom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Layout()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Router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div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&lt;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h1&gt;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&lt;/h1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/: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greetingId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 </a:t>
            </a:r>
            <a:r>
              <a:rPr lang="de-DE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component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GreetingDisplay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 </a:t>
            </a: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="/"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component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&lt;</a:t>
            </a:r>
            <a:r>
              <a:rPr lang="de-DE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component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NotFound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&lt;/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       </a:t>
            </a:r>
            <a:endParaRPr lang="de-DE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&lt;/div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Router</a:t>
            </a: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);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4353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smtClean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MODERNE</a:t>
            </a:r>
          </a:p>
          <a:p>
            <a:pPr algn="ctr"/>
            <a:r>
              <a:rPr lang="de-DE" sz="60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WEB-ANWENDUNGEN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Anforderungen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9065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2371540"/>
            <a:ext cx="9906000" cy="790223"/>
          </a:xfrm>
        </p:spPr>
        <p:txBody>
          <a:bodyPr>
            <a:noAutofit/>
          </a:bodyPr>
          <a:lstStyle/>
          <a:p>
            <a:r>
              <a:rPr lang="de-DE" sz="4400" dirty="0" smtClean="0"/>
              <a:t>Typische</a:t>
            </a:r>
            <a:r>
              <a:rPr lang="de-DE" sz="6000" dirty="0" smtClean="0"/>
              <a:t/>
            </a:r>
            <a:br>
              <a:rPr lang="de-DE" sz="6000" dirty="0" smtClean="0"/>
            </a:br>
            <a:r>
              <a:rPr lang="de-DE" sz="6000" dirty="0" smtClean="0"/>
              <a:t>Architekturen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128727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"Smart und </a:t>
            </a:r>
            <a:r>
              <a:rPr lang="de-DE" dirty="0" err="1" smtClean="0"/>
              <a:t>Dumb</a:t>
            </a:r>
            <a:r>
              <a:rPr lang="de-DE" dirty="0" smtClean="0"/>
              <a:t> </a:t>
            </a:r>
            <a:r>
              <a:rPr lang="de-DE" dirty="0" smtClean="0"/>
              <a:t>Components"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5766917"/>
            <a:ext cx="9499600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Typische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Anwendungen: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Hierarchisch 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aufgebaut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Kommunikation über Properties und </a:t>
            </a:r>
            <a:r>
              <a:rPr lang="de-DE" sz="24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Callbacks</a:t>
            </a:r>
            <a:endParaRPr lang="de-DE" sz="2400" b="1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350" y="973520"/>
            <a:ext cx="70993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16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938667" y="4236507"/>
            <a:ext cx="402866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TEIL 2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9751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Komponentenhierarchien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175490" y="4978574"/>
            <a:ext cx="99324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Probleme: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Wohin mit gemeinsamen Zustand? (</a:t>
            </a:r>
            <a:r>
              <a:rPr lang="de-DE" sz="20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Greetings</a:t>
            </a: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3 Komponenten!)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Verteilter Zustand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"Gott-Komponenten" 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Kopplung UI und Fach-Logik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153" y="1017733"/>
            <a:ext cx="7561695" cy="373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347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Externes State Management</a:t>
            </a:r>
            <a:endParaRPr lang="de-DE" dirty="0"/>
          </a:p>
        </p:txBody>
      </p:sp>
      <p:sp>
        <p:nvSpPr>
          <p:cNvPr id="25" name="Titel 3"/>
          <p:cNvSpPr txBox="1">
            <a:spLocks/>
          </p:cNvSpPr>
          <p:nvPr/>
        </p:nvSpPr>
        <p:spPr>
          <a:xfrm>
            <a:off x="0" y="4676858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1500" dirty="0" err="1" smtClean="0"/>
              <a:t>Redux</a:t>
            </a:r>
            <a:endParaRPr lang="de-DE" sz="8000" dirty="0"/>
          </a:p>
        </p:txBody>
      </p:sp>
    </p:spTree>
    <p:extLst>
      <p:ext uri="{BB962C8B-B14F-4D97-AF65-F5344CB8AC3E}">
        <p14:creationId xmlns:p14="http://schemas.microsoft.com/office/powerpoint/2010/main" val="113677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Externes State Management</a:t>
            </a:r>
            <a:endParaRPr lang="de-DE" dirty="0"/>
          </a:p>
        </p:txBody>
      </p:sp>
      <p:sp>
        <p:nvSpPr>
          <p:cNvPr id="13" name="Rechteck 12"/>
          <p:cNvSpPr/>
          <p:nvPr/>
        </p:nvSpPr>
        <p:spPr>
          <a:xfrm>
            <a:off x="277091" y="932092"/>
            <a:ext cx="990599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0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endParaRPr lang="de-DE" sz="20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Extern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Zustand wandert aus den UI Komponenten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Zentral: Zustand wandert in einen Store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Architektur Pattern und Implementierung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-unabhängig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Bindings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u.a. auch für Angular und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endParaRPr lang="de-DE" sz="20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9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REACT RENDER ZYKLUS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303" y="1285752"/>
            <a:ext cx="7701395" cy="527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91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Redux</a:t>
            </a:r>
            <a:r>
              <a:rPr lang="de-DE" dirty="0" smtClean="0"/>
              <a:t>-basierte </a:t>
            </a:r>
            <a:r>
              <a:rPr lang="de-DE" dirty="0" err="1" smtClean="0"/>
              <a:t>React</a:t>
            </a:r>
            <a:r>
              <a:rPr lang="de-DE" dirty="0" smtClean="0"/>
              <a:t>-Anwendung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163" y="1146220"/>
            <a:ext cx="9307143" cy="538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331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Redux</a:t>
            </a:r>
            <a:r>
              <a:rPr lang="de-DE" dirty="0" smtClean="0"/>
              <a:t> Architektur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42" y="929066"/>
            <a:ext cx="9294264" cy="577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55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8" y="3176854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"JavaScript </a:t>
            </a:r>
            <a:r>
              <a:rPr lang="de-DE" sz="3900" dirty="0" err="1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that</a:t>
            </a:r>
            <a:r>
              <a:rPr lang="de-DE" sz="3900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900" dirty="0" err="1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scales</a:t>
            </a:r>
            <a:r>
              <a:rPr lang="de-DE" sz="3900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"</a:t>
            </a:r>
            <a:endParaRPr lang="de-DE" sz="3900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846747" y="3797848"/>
            <a:ext cx="8212505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 smtClean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Für </a:t>
            </a:r>
            <a:r>
              <a:rPr lang="de-DE" dirty="0" err="1" smtClean="0"/>
              <a:t>React</a:t>
            </a:r>
            <a:r>
              <a:rPr lang="de-DE" dirty="0" smtClean="0"/>
              <a:t>-Anwendungen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6063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Moderne Web-Anwendungen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 </a:t>
            </a: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Benutzersicht: bestes UI/UX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Einheitliches Layout und Design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Konsistentes Verhalten in der ganzen Anwendung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Konsistente Darstellung der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Gewohntes Verhalten von Desktop Anwendungen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Kurze Reaktionszeiten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Für Entwicklung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Einfach und schnell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Saubere und verständliche Architektur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Wartbar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auch bei großer und langlebiger Code-Basis</a:t>
            </a:r>
          </a:p>
        </p:txBody>
      </p:sp>
    </p:spTree>
    <p:extLst>
      <p:ext uri="{BB962C8B-B14F-4D97-AF65-F5344CB8AC3E}">
        <p14:creationId xmlns:p14="http://schemas.microsoft.com/office/powerpoint/2010/main" val="1198166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Demo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947436"/>
            <a:ext cx="94996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dirty="0" smtClean="0">
                <a:latin typeface="Source Sans Pro" charset="0"/>
                <a:ea typeface="Source Sans Pro" charset="0"/>
                <a:cs typeface="Source Sans Pro" charset="0"/>
              </a:rPr>
              <a:t>Typen für </a:t>
            </a:r>
            <a:r>
              <a:rPr lang="de-DE" dirty="0" err="1" smtClean="0"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dirty="0" smtClean="0">
                <a:latin typeface="Source Sans Pro" charset="0"/>
                <a:ea typeface="Source Sans Pro" charset="0"/>
                <a:cs typeface="Source Sans Pro" charset="0"/>
              </a:rPr>
              <a:t> Komponenten</a:t>
            </a:r>
          </a:p>
          <a:p>
            <a:pPr algn="ctr">
              <a:lnSpc>
                <a:spcPct val="120000"/>
              </a:lnSpc>
            </a:pPr>
            <a:r>
              <a:rPr lang="de-DE" dirty="0" smtClean="0">
                <a:latin typeface="Source Sans Pro" charset="0"/>
                <a:ea typeface="Source Sans Pro" charset="0"/>
                <a:cs typeface="Source Sans Pro" charset="0"/>
              </a:rPr>
              <a:t>Fehlermeldung und Code </a:t>
            </a:r>
            <a:r>
              <a:rPr lang="de-DE" dirty="0" err="1" smtClean="0">
                <a:latin typeface="Source Sans Pro" charset="0"/>
                <a:ea typeface="Source Sans Pro" charset="0"/>
                <a:cs typeface="Source Sans Pro" charset="0"/>
              </a:rPr>
              <a:t>Completion</a:t>
            </a:r>
            <a:r>
              <a:rPr lang="de-DE" dirty="0" smtClean="0">
                <a:latin typeface="Source Sans Pro" charset="0"/>
                <a:ea typeface="Source Sans Pro" charset="0"/>
                <a:cs typeface="Source Sans Pro" charset="0"/>
              </a:rPr>
              <a:t> in der IDE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27" y="2070606"/>
            <a:ext cx="9130145" cy="451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5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HTTPS://NILSHARTMANN.NET | 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089604" y="3337398"/>
            <a:ext cx="772679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  <a:endParaRPr lang="de-DE" sz="16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188799" y="1836717"/>
            <a:ext cx="3528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000" b="1" dirty="0" err="1" smtClean="0">
                <a:solidFill>
                  <a:srgbClr val="025249"/>
                </a:solidFill>
              </a:rPr>
              <a:t>Slides</a:t>
            </a:r>
            <a:r>
              <a:rPr lang="de-DE" sz="2000" b="1" dirty="0" smtClean="0">
                <a:solidFill>
                  <a:srgbClr val="025249"/>
                </a:solidFill>
              </a:rPr>
              <a:t>: http</a:t>
            </a:r>
            <a:r>
              <a:rPr lang="de-DE" sz="2000" b="1" dirty="0">
                <a:solidFill>
                  <a:srgbClr val="025249"/>
                </a:solidFill>
              </a:rPr>
              <a:t>://</a:t>
            </a:r>
            <a:r>
              <a:rPr lang="de-DE" sz="2000" b="1" dirty="0" err="1" smtClean="0">
                <a:solidFill>
                  <a:srgbClr val="025249"/>
                </a:solidFill>
              </a:rPr>
              <a:t>bit.ly</a:t>
            </a:r>
            <a:r>
              <a:rPr lang="de-DE" sz="2000" b="1" dirty="0" smtClean="0">
                <a:solidFill>
                  <a:srgbClr val="025249"/>
                </a:solidFill>
              </a:rPr>
              <a:t>/</a:t>
            </a:r>
            <a:r>
              <a:rPr lang="de-DE" sz="2000" b="1" dirty="0" err="1" smtClean="0">
                <a:solidFill>
                  <a:srgbClr val="025249"/>
                </a:solidFill>
              </a:rPr>
              <a:t>oose-react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1093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de-DE" sz="6000" b="1" dirty="0" smtClean="0">
              <a:solidFill>
                <a:srgbClr val="C14026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0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BEISPIELE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Moderne Web Anwendungen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4386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  <a:hlinkClick r:id="rId3"/>
              </a:rPr>
              <a:t>https://</a:t>
            </a:r>
            <a:r>
              <a:rPr lang="de-DE" dirty="0" err="1">
                <a:solidFill>
                  <a:srgbClr val="36544F"/>
                </a:solidFill>
                <a:hlinkClick r:id="rId3"/>
              </a:rPr>
              <a:t>www.figma.com</a:t>
            </a:r>
            <a:endParaRPr lang="de-DE" dirty="0">
              <a:solidFill>
                <a:srgbClr val="36544F"/>
              </a:solidFill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248" y="173122"/>
            <a:ext cx="7495504" cy="571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32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smtClean="0"/>
              <a:t>Beispiel: Die </a:t>
            </a:r>
            <a:r>
              <a:rPr lang="de-DE" spc="100" dirty="0" err="1" smtClean="0"/>
              <a:t>Greeting</a:t>
            </a:r>
            <a:r>
              <a:rPr lang="de-DE" spc="100" dirty="0" smtClean="0"/>
              <a:t> App</a:t>
            </a:r>
            <a:endParaRPr lang="de-DE" spc="100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10" y="1228436"/>
            <a:ext cx="7454379" cy="432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7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smtClean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KLASSISCHE </a:t>
            </a:r>
          </a:p>
          <a:p>
            <a:pPr algn="ctr"/>
            <a:r>
              <a:rPr lang="de-DE" sz="60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WEB-ANWENDUNGEN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Rückblick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52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Rückblick: Klassische Web Anwendung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685705" y="5190186"/>
            <a:ext cx="34870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Technologie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JSP,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Thymeleaf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JSF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jQuery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4304668" y="1504138"/>
            <a:ext cx="521281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Klassische Web Anwendung: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Bekannte Technologie und Sprache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Kleinere Erweiterungen per JS/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jQuery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"SPA light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4" name="Bild 13"/>
          <p:cNvPicPr>
            <a:picLocks noChangeAspect="1"/>
          </p:cNvPicPr>
          <p:nvPr/>
        </p:nvPicPr>
        <p:blipFill rotWithShape="1">
          <a:blip r:embed="rId3"/>
          <a:srcRect l="11363" r="7913"/>
          <a:stretch/>
        </p:blipFill>
        <p:spPr>
          <a:xfrm>
            <a:off x="685705" y="1504138"/>
            <a:ext cx="2990368" cy="351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44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1331</Words>
  <Application>Microsoft Macintosh PowerPoint</Application>
  <PresentationFormat>A4-Papier (210x297 mm)</PresentationFormat>
  <Paragraphs>385</Paragraphs>
  <Slides>41</Slides>
  <Notes>29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41</vt:i4>
      </vt:variant>
    </vt:vector>
  </HeadingPairs>
  <TitlesOfParts>
    <vt:vector size="51" baseType="lpstr"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Arial</vt:lpstr>
      <vt:lpstr>Office-Design</vt:lpstr>
      <vt:lpstr>OOSE Hamburg | Oktober 2017 | @nilshartmann</vt:lpstr>
      <vt:lpstr>@nilshartmann</vt:lpstr>
      <vt:lpstr>Anforderungen</vt:lpstr>
      <vt:lpstr>Moderne Web-Anwendungen</vt:lpstr>
      <vt:lpstr>Moderne Web Anwendungen</vt:lpstr>
      <vt:lpstr>https://www.figma.com</vt:lpstr>
      <vt:lpstr>Beispiel: Die Greeting App</vt:lpstr>
      <vt:lpstr>Rückblick</vt:lpstr>
      <vt:lpstr>Rückblick: Klassische Web Anwendung</vt:lpstr>
      <vt:lpstr>Rückblick: Klassische Web Anwendung</vt:lpstr>
      <vt:lpstr>Single-Page-Application</vt:lpstr>
      <vt:lpstr>Single-Page-Application</vt:lpstr>
      <vt:lpstr>https://reactjs.org/</vt:lpstr>
      <vt:lpstr>Greeting App: Komponenten</vt:lpstr>
      <vt:lpstr>Separation of concerns</vt:lpstr>
      <vt:lpstr>React Komponenten</vt:lpstr>
      <vt:lpstr>Eine einfache React Komponente</vt:lpstr>
      <vt:lpstr>Applikationen werden aggregiert</vt:lpstr>
      <vt:lpstr>Komponente einbinden</vt:lpstr>
      <vt:lpstr>PowerPoint-Präsentation</vt:lpstr>
      <vt:lpstr>Beispiel: Eingabefeld</vt:lpstr>
      <vt:lpstr>Zustand: Eingabefeld</vt:lpstr>
      <vt:lpstr>Zustand: Eingabefeld</vt:lpstr>
      <vt:lpstr>Zustand: Eingabefeld</vt:lpstr>
      <vt:lpstr>Zustand: Eingabefeld</vt:lpstr>
      <vt:lpstr>React: Uni directional dataflow</vt:lpstr>
      <vt:lpstr>Rendering von Komponenten</vt:lpstr>
      <vt:lpstr>Beispiel: Daten vom Server laden</vt:lpstr>
      <vt:lpstr>Beispiel: Routing und Deep Links</vt:lpstr>
      <vt:lpstr>Typische Architekturen</vt:lpstr>
      <vt:lpstr>"Smart und Dumb Components"</vt:lpstr>
      <vt:lpstr>PowerPoint-Präsentation</vt:lpstr>
      <vt:lpstr>Komponentenhierarchien</vt:lpstr>
      <vt:lpstr>Externes State Management</vt:lpstr>
      <vt:lpstr>Externes State Management</vt:lpstr>
      <vt:lpstr>REACT RENDER ZYKLUS</vt:lpstr>
      <vt:lpstr>Redux-basierte React-Anwendung</vt:lpstr>
      <vt:lpstr>Redux Architektur</vt:lpstr>
      <vt:lpstr>Für React-Anwendungen</vt:lpstr>
      <vt:lpstr>TypeScript Demo</vt:lpstr>
      <vt:lpstr>HTTPS://NILSHARTMANN.NET | @nilshartmann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Microsoft Office-Anwender</cp:lastModifiedBy>
  <cp:revision>421</cp:revision>
  <cp:lastPrinted>2016-09-28T15:33:57Z</cp:lastPrinted>
  <dcterms:created xsi:type="dcterms:W3CDTF">2016-03-28T15:59:53Z</dcterms:created>
  <dcterms:modified xsi:type="dcterms:W3CDTF">2017-10-26T09:24:17Z</dcterms:modified>
</cp:coreProperties>
</file>

<file path=docProps/thumbnail.jpeg>
</file>